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34878"/>
            <a:ext cx="30894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ANALYTICS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324124" y="328255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Banking Dashboard: Loan and Deposit Analysis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5641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Loan Portfolio: Analysis by Nationality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5379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We Observe: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840242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Highest Loan Concentration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783455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highest volume of bank loans is concentrated among clients of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European nationalities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aligning with the dominant feature distribution.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840242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Lowest Loan Concentration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71561" y="4783455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Conversely, clients from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Australian countries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 the lowest engagement in the bank loan portfolio.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0806"/>
            <a:ext cx="1152644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Overview: Unlocking Insights from Banking Data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1772841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03501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7305" y="223242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2992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3487936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dashboard leverages a comprehensive banking dataset to derive actionable financial intelligence.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1772841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97033" y="203501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439" y="2232422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7033" y="2992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Loan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97033" y="3487936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provide in-depth analysis of loan portfolio performance, distribution, and key risk factors.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755475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99899" y="50176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7305" y="5215057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9899" y="59750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Deposit Analysis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99899" y="6470571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Insights into customer deposit behavior, segmentation, and trends across various account types.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755475"/>
            <a:ext cx="6357818" cy="2743319"/>
          </a:xfrm>
          <a:prstGeom prst="roundRect">
            <a:avLst>
              <a:gd name="adj" fmla="val 1308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97033" y="501765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48A8E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4439" y="5215057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97033" y="59750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Overall Summary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97033" y="6470571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concise summary of the entire dataset, highlighting crucial KPIs and overall financial health metrics.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4723"/>
            <a:ext cx="86931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 (KPIs)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714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188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488996" y="3986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Clients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8163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number of active clients included in the analysis of the banking portfolio.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289714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$18.26K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5255776" y="3986093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Engagement Account Value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5776" y="4833580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Aggregated value across all highly engaged customer accounts (measured in thousands).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673828" y="2897148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$135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222587" y="3986093"/>
            <a:ext cx="30213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CC Account Value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3828" y="448163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cumulative outstanding balance across all active Credit Card (CC) accounts.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2518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initial metrics provide a snapshot of the bank's client base and account engagement levels.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4850"/>
            <a:ext cx="547901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Financial Goals and Targets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570792"/>
            <a:ext cx="4086939" cy="40869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2606" y="1570792"/>
            <a:ext cx="6287691" cy="1822609"/>
          </a:xfrm>
          <a:prstGeom prst="roundRect">
            <a:avLst>
              <a:gd name="adj" fmla="val 602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89746" y="1570792"/>
            <a:ext cx="91440" cy="1822609"/>
          </a:xfrm>
          <a:prstGeom prst="roundRect">
            <a:avLst>
              <a:gd name="adj" fmla="val 255245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7759541" y="1749147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Loan Portfolio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59541" y="2179201"/>
            <a:ext cx="5052298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$139.9M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7759541" y="2966085"/>
            <a:ext cx="586239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value of all outstanding loans managed by the institution.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512606" y="3548896"/>
            <a:ext cx="6287691" cy="1822609"/>
          </a:xfrm>
          <a:prstGeom prst="roundRect">
            <a:avLst>
              <a:gd name="adj" fmla="val 602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89746" y="3548896"/>
            <a:ext cx="91440" cy="1822609"/>
          </a:xfrm>
          <a:prstGeom prst="roundRect">
            <a:avLst>
              <a:gd name="adj" fmla="val 255245"/>
            </a:avLst>
          </a:prstGeom>
          <a:solidFill>
            <a:srgbClr val="D7425E"/>
          </a:solidFill>
          <a:ln/>
        </p:spPr>
      </p:sp>
      <p:sp>
        <p:nvSpPr>
          <p:cNvPr id="11" name="Text 8"/>
          <p:cNvSpPr/>
          <p:nvPr/>
        </p:nvSpPr>
        <p:spPr>
          <a:xfrm>
            <a:off x="7759541" y="3727252"/>
            <a:ext cx="247280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Customer Deposits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59541" y="4157305"/>
            <a:ext cx="5052298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$111.49M</a:t>
            </a:r>
            <a:endParaRPr lang="en-US" sz="3950" dirty="0"/>
          </a:p>
        </p:txBody>
      </p:sp>
      <p:sp>
        <p:nvSpPr>
          <p:cNvPr id="13" name="Text 10"/>
          <p:cNvSpPr/>
          <p:nvPr/>
        </p:nvSpPr>
        <p:spPr>
          <a:xfrm>
            <a:off x="7759541" y="4944189"/>
            <a:ext cx="586239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liabilities in the form of deposits held by clients across all account types.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512606" y="5527000"/>
            <a:ext cx="6287691" cy="1822609"/>
          </a:xfrm>
          <a:prstGeom prst="roundRect">
            <a:avLst>
              <a:gd name="adj" fmla="val 602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489746" y="5527000"/>
            <a:ext cx="91440" cy="1822609"/>
          </a:xfrm>
          <a:prstGeom prst="roundRect">
            <a:avLst>
              <a:gd name="adj" fmla="val 255245"/>
            </a:avLst>
          </a:prstGeom>
          <a:solidFill>
            <a:srgbClr val="DD785E"/>
          </a:solidFill>
          <a:ln/>
        </p:spPr>
      </p:sp>
      <p:sp>
        <p:nvSpPr>
          <p:cNvPr id="16" name="Text 13"/>
          <p:cNvSpPr/>
          <p:nvPr/>
        </p:nvSpPr>
        <p:spPr>
          <a:xfrm>
            <a:off x="7759541" y="5705356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Fees Generated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759541" y="6135410"/>
            <a:ext cx="5052298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$5.17M</a:t>
            </a:r>
            <a:endParaRPr lang="en-US" sz="3950" dirty="0"/>
          </a:p>
        </p:txBody>
      </p:sp>
      <p:sp>
        <p:nvSpPr>
          <p:cNvPr id="18" name="Text 15"/>
          <p:cNvSpPr/>
          <p:nvPr/>
        </p:nvSpPr>
        <p:spPr>
          <a:xfrm>
            <a:off x="7759541" y="6922294"/>
            <a:ext cx="5862399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Cumulative income derived from various service charges and transaction fees.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692" y="1058108"/>
            <a:ext cx="7592616" cy="977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Distribution: Key Financial Metrics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75692" y="2285167"/>
            <a:ext cx="759261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breakdown of the institution's key financial balances, indicating portfolio weight across different areas.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75692" y="2737961"/>
            <a:ext cx="7592616" cy="4433530"/>
          </a:xfrm>
          <a:prstGeom prst="roundRect">
            <a:avLst>
              <a:gd name="adj" fmla="val 562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0932" y="2753201"/>
            <a:ext cx="3781068" cy="2334458"/>
          </a:xfrm>
          <a:prstGeom prst="roundRect">
            <a:avLst>
              <a:gd name="adj" fmla="val 10681"/>
            </a:avLst>
          </a:prstGeom>
          <a:solidFill>
            <a:srgbClr val="00002E"/>
          </a:solidFill>
          <a:ln/>
        </p:spPr>
      </p:sp>
      <p:sp>
        <p:nvSpPr>
          <p:cNvPr id="7" name="Text 4"/>
          <p:cNvSpPr/>
          <p:nvPr/>
        </p:nvSpPr>
        <p:spPr>
          <a:xfrm>
            <a:off x="957143" y="2919413"/>
            <a:ext cx="3448645" cy="97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$55.5M</a:t>
            </a:r>
            <a:endParaRPr lang="en-US" sz="6150" dirty="0"/>
          </a:p>
        </p:txBody>
      </p:sp>
      <p:sp>
        <p:nvSpPr>
          <p:cNvPr id="8" name="Text 5"/>
          <p:cNvSpPr/>
          <p:nvPr/>
        </p:nvSpPr>
        <p:spPr>
          <a:xfrm>
            <a:off x="957143" y="3996809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Bank Loan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57143" y="4389715"/>
            <a:ext cx="3448645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Current exposure in the standard consumer and commercial loan segments.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4572000" y="2753201"/>
            <a:ext cx="3781068" cy="2334458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11" name="Shape 8"/>
          <p:cNvSpPr/>
          <p:nvPr/>
        </p:nvSpPr>
        <p:spPr>
          <a:xfrm>
            <a:off x="4572000" y="2753201"/>
            <a:ext cx="22860" cy="2334458"/>
          </a:xfrm>
          <a:prstGeom prst="roundRect">
            <a:avLst>
              <a:gd name="adj" fmla="val 1090792"/>
            </a:avLst>
          </a:prstGeom>
          <a:solidFill>
            <a:srgbClr val="F05B77"/>
          </a:solidFill>
          <a:ln/>
        </p:spPr>
      </p:sp>
      <p:sp>
        <p:nvSpPr>
          <p:cNvPr id="12" name="Text 9"/>
          <p:cNvSpPr/>
          <p:nvPr/>
        </p:nvSpPr>
        <p:spPr>
          <a:xfrm>
            <a:off x="4738211" y="2919413"/>
            <a:ext cx="3448645" cy="97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$60.18M</a:t>
            </a:r>
            <a:endParaRPr lang="en-US" sz="6150" dirty="0"/>
          </a:p>
        </p:txBody>
      </p:sp>
      <p:sp>
        <p:nvSpPr>
          <p:cNvPr id="13" name="Text 10"/>
          <p:cNvSpPr/>
          <p:nvPr/>
        </p:nvSpPr>
        <p:spPr>
          <a:xfrm>
            <a:off x="4738211" y="3996809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Bank Deposit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738211" y="4389715"/>
            <a:ext cx="3448645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funds held in standard checking and savings deposit accounts.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90932" y="5087660"/>
            <a:ext cx="7562136" cy="2068592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16" name="Shape 13"/>
          <p:cNvSpPr/>
          <p:nvPr/>
        </p:nvSpPr>
        <p:spPr>
          <a:xfrm>
            <a:off x="790932" y="5087660"/>
            <a:ext cx="7562136" cy="22860"/>
          </a:xfrm>
          <a:prstGeom prst="roundRect">
            <a:avLst>
              <a:gd name="adj" fmla="val 1090792"/>
            </a:avLst>
          </a:prstGeom>
          <a:solidFill>
            <a:srgbClr val="C35E44"/>
          </a:solidFill>
          <a:ln/>
        </p:spPr>
      </p:sp>
      <p:sp>
        <p:nvSpPr>
          <p:cNvPr id="17" name="Text 14"/>
          <p:cNvSpPr/>
          <p:nvPr/>
        </p:nvSpPr>
        <p:spPr>
          <a:xfrm>
            <a:off x="957143" y="5253871"/>
            <a:ext cx="7229713" cy="977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$83.52M</a:t>
            </a:r>
            <a:endParaRPr lang="en-US" sz="6150" dirty="0"/>
          </a:p>
        </p:txBody>
      </p:sp>
      <p:sp>
        <p:nvSpPr>
          <p:cNvPr id="18" name="Text 15"/>
          <p:cNvSpPr/>
          <p:nvPr/>
        </p:nvSpPr>
        <p:spPr>
          <a:xfrm>
            <a:off x="957143" y="6331268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Lending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957143" y="6724174"/>
            <a:ext cx="722971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Capital allocated specifically to small to mid-sized enterprise (SME) lending.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426958"/>
            <a:ext cx="7640479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Account Breakdown: Savings and Foreign Currency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20" y="1204674"/>
            <a:ext cx="5940981" cy="59409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3520" y="7302818"/>
            <a:ext cx="2162056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Savings Account (in Millions)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43520" y="7647980"/>
            <a:ext cx="6577251" cy="822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19.85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543520" y="8609767"/>
            <a:ext cx="660118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value held in interest-bearing savings accounts, a key measure of stable capital.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18" y="1204674"/>
            <a:ext cx="5940981" cy="59409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3318" y="7302818"/>
            <a:ext cx="284368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Foreign Currency Amount (in millions)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493318" y="7647980"/>
            <a:ext cx="6577251" cy="822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2.71</a:t>
            </a:r>
            <a:endParaRPr lang="en-US" sz="5150" dirty="0"/>
          </a:p>
        </p:txBody>
      </p:sp>
      <p:sp>
        <p:nvSpPr>
          <p:cNvPr id="10" name="Text 6"/>
          <p:cNvSpPr/>
          <p:nvPr/>
        </p:nvSpPr>
        <p:spPr>
          <a:xfrm>
            <a:off x="7493318" y="8609767"/>
            <a:ext cx="660118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total amount of funds held in non-local currencies, reflecting international activity.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2554"/>
            <a:ext cx="589168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INTERNATIONAL PORTFOLIO FOCUS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324124" y="2163842"/>
            <a:ext cx="7468553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$2.71 M</a:t>
            </a:r>
            <a:endParaRPr lang="en-US" sz="13300" dirty="0"/>
          </a:p>
        </p:txBody>
      </p:sp>
      <p:sp>
        <p:nvSpPr>
          <p:cNvPr id="5" name="Text 2"/>
          <p:cNvSpPr/>
          <p:nvPr/>
        </p:nvSpPr>
        <p:spPr>
          <a:xfrm>
            <a:off x="6324124" y="4634984"/>
            <a:ext cx="6838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Foreign Currency Holdings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324124" y="569797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significant amount highlights the bank's exposure and opportunity in international markets, managing diverse currency accounts for global clients.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1922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Loan Portfolio Segmentation: Analysis by Income Band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6415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We Observe: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196697" y="3973711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Loan distribution is disproportionate across income segments.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Mid Income band holds the highest percentage of the bank loan portfolio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while the High Income band shows the lowest loan uptake.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704511"/>
            <a:ext cx="30480" cy="168747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837724" y="566118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suggests a strong engagement with middle-market clients, which may warrant strategic review for risk profile or an opportunity to expand offerings to the High Income bracket.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54987"/>
            <a:ext cx="458890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Feature Distribution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837724" y="3216116"/>
            <a:ext cx="726662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Observations on Features by Region</a:t>
            </a:r>
            <a:endParaRPr lang="en-US" sz="3100" dirty="0"/>
          </a:p>
        </p:txBody>
      </p:sp>
      <p:sp>
        <p:nvSpPr>
          <p:cNvPr id="5" name="Shape 2"/>
          <p:cNvSpPr/>
          <p:nvPr/>
        </p:nvSpPr>
        <p:spPr>
          <a:xfrm>
            <a:off x="837724" y="3960138"/>
            <a:ext cx="6393656" cy="502682"/>
          </a:xfrm>
          <a:prstGeom prst="roundRect">
            <a:avLst>
              <a:gd name="adj" fmla="val 480018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8822" y="4085749"/>
            <a:ext cx="251341" cy="251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245" y="4630341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European Dominance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05245" y="4977289"/>
            <a:ext cx="605861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highest concentration of product features and offerings are localized in European countries, indicating market focus.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7398901" y="3960138"/>
            <a:ext cx="6393775" cy="502682"/>
          </a:xfrm>
          <a:prstGeom prst="roundRect">
            <a:avLst>
              <a:gd name="adj" fmla="val 480018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0118" y="4085749"/>
            <a:ext cx="251341" cy="2513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66422" y="4630341"/>
            <a:ext cx="203120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Asian Presence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566422" y="4977289"/>
            <a:ext cx="605873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Asian countries follow Europe in terms of feature availability, reflecting a growing strategic importance in this region.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837724" y="5848350"/>
            <a:ext cx="6393656" cy="502682"/>
          </a:xfrm>
          <a:prstGeom prst="roundRect">
            <a:avLst>
              <a:gd name="adj" fmla="val 480018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8822" y="5973961"/>
            <a:ext cx="251341" cy="251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5245" y="651855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Lowest in Australia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005245" y="6865501"/>
            <a:ext cx="6058614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lowest number of features are currently found in Australian countries, pointing to potential areas for future expansion.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7398901" y="5848350"/>
            <a:ext cx="6393775" cy="502682"/>
          </a:xfrm>
          <a:prstGeom prst="roundRect">
            <a:avLst>
              <a:gd name="adj" fmla="val 480018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70118" y="5973961"/>
            <a:ext cx="251341" cy="25134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66422" y="651855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African Scope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7566422" y="6865501"/>
            <a:ext cx="605873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availability in African countries is minimal, presenting a significant underserved market opportunity.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2025-11-09T11:11:48Z</dcterms:created>
  <dcterms:modified xsi:type="dcterms:W3CDTF">2025-11-09T11:11:48Z</dcterms:modified>
</cp:coreProperties>
</file>